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75.png" ContentType="image/png"/>
  <Override PartName="/ppt/media/image9.png" ContentType="image/png"/>
  <Override PartName="/ppt/media/image57.png" ContentType="image/png"/>
  <Override PartName="/ppt/media/image1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70.png" ContentType="image/png"/>
  <Override PartName="/ppt/media/image4.png" ContentType="image/png"/>
  <Override PartName="/ppt/media/image73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8.png" ContentType="image/png"/>
  <Override PartName="/ppt/media/image10.jpeg" ContentType="image/jpeg"/>
  <Override PartName="/ppt/media/image56.png" ContentType="image/png"/>
  <Override PartName="/ppt/media/image76.png" ContentType="image/png"/>
  <Override PartName="/ppt/media/image12.jpeg" ContentType="image/jpeg"/>
  <Override PartName="/ppt/media/image46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35.jpeg" ContentType="image/jpeg"/>
  <Override PartName="/ppt/media/image63.jpeg" ContentType="image/jpeg"/>
  <Override PartName="/ppt/media/image16.png" ContentType="image/png"/>
  <Override PartName="/ppt/media/image24.jpeg" ContentType="image/jpeg"/>
  <Override PartName="/ppt/media/image17.png" ContentType="image/png"/>
  <Override PartName="/ppt/media/image18.jpeg" ContentType="image/jpeg"/>
  <Override PartName="/ppt/media/image80.jpeg" ContentType="image/jpeg"/>
  <Override PartName="/ppt/media/image19.png" ContentType="image/png"/>
  <Override PartName="/ppt/media/image20.png" ContentType="image/png"/>
  <Override PartName="/ppt/media/image54.png" ContentType="image/png"/>
  <Override PartName="/ppt/media/image21.jpeg" ContentType="image/jpeg"/>
  <Override PartName="/ppt/media/image22.png" ContentType="image/png"/>
  <Override PartName="/ppt/media/image23.png" ContentType="image/png"/>
  <Override PartName="/ppt/media/image25.png" ContentType="image/png"/>
  <Override PartName="/ppt/media/image37.png" ContentType="image/png"/>
  <Override PartName="/ppt/media/image26.jpeg" ContentType="image/jpeg"/>
  <Override PartName="/ppt/media/image27.png" ContentType="image/png"/>
  <Override PartName="/ppt/media/image28.png" ContentType="image/png"/>
  <Override PartName="/ppt/media/image29.jpeg" ContentType="image/jpeg"/>
  <Override PartName="/ppt/media/image41.jpeg" ContentType="image/jpeg"/>
  <Override PartName="/ppt/media/image30.png" ContentType="image/png"/>
  <Override PartName="/ppt/media/image31.png" ContentType="image/png"/>
  <Override PartName="/ppt/media/image32.jpeg" ContentType="image/jpeg"/>
  <Override PartName="/ppt/media/image33.png" ContentType="image/png"/>
  <Override PartName="/ppt/media/image34.png" ContentType="image/png"/>
  <Override PartName="/ppt/media/image36.png" ContentType="image/png"/>
  <Override PartName="/ppt/media/image38.jpeg" ContentType="image/jpeg"/>
  <Override PartName="/ppt/media/image45.png" ContentType="image/png"/>
  <Override PartName="/ppt/media/image39.png" ContentType="image/png"/>
  <Override PartName="/ppt/media/image40.png" ContentType="image/png"/>
  <Override PartName="/ppt/media/image42.png" ContentType="image/png"/>
  <Override PartName="/ppt/media/image49.jpeg" ContentType="image/jpeg"/>
  <Override PartName="/ppt/media/image43.png" ContentType="image/png"/>
  <Override PartName="/ppt/media/image44.jpeg" ContentType="image/jpeg"/>
  <Override PartName="/ppt/media/image47.png" ContentType="image/png"/>
  <Override PartName="/ppt/media/image55.jpeg" ContentType="image/jpeg"/>
  <Override PartName="/ppt/media/image48.png" ContentType="image/png"/>
  <Override PartName="/ppt/media/image50.png" ContentType="image/png"/>
  <Override PartName="/ppt/media/image51.png" ContentType="image/png"/>
  <Override PartName="/ppt/media/image52.jpeg" ContentType="image/jpeg"/>
  <Override PartName="/ppt/media/image60.jpeg" ContentType="image/jpeg"/>
  <Override PartName="/ppt/media/image53.png" ContentType="image/png"/>
  <Override PartName="/ppt/media/image58.jpeg" ContentType="image/jpeg"/>
  <Override PartName="/ppt/media/image61.png" ContentType="image/png"/>
  <Override PartName="/ppt/media/image62.png" ContentType="image/png"/>
  <Override PartName="/ppt/media/image64.png" ContentType="image/png"/>
  <Override PartName="/ppt/media/image65.png" ContentType="image/png"/>
  <Override PartName="/ppt/media/image66.jpeg" ContentType="image/jpeg"/>
  <Override PartName="/ppt/media/image67.png" ContentType="image/png"/>
  <Override PartName="/ppt/media/image68.png" ContentType="image/png"/>
  <Override PartName="/ppt/media/image69.jpeg" ContentType="image/jpeg"/>
  <Override PartName="/ppt/media/image71.png" ContentType="image/png"/>
  <Override PartName="/ppt/media/image72.jpeg" ContentType="image/jpeg"/>
  <Override PartName="/ppt/media/image74.jpeg" ContentType="image/jpeg"/>
  <Override PartName="/ppt/media/image77.jpeg" ContentType="image/jpeg"/>
  <Override PartName="/ppt/media/image78.png" ContentType="image/png"/>
  <Override PartName="/ppt/media/image79.png" ContentType="image/png"/>
  <Override PartName="/ppt/media/image81.png" ContentType="image/png"/>
  <Override PartName="/ppt/media/image82.png" ContentType="image/png"/>
  <Override PartName="/ppt/media/image83.jpeg" ContentType="image/jpeg"/>
  <Override PartName="/ppt/media/image84.png" ContentType="image/png"/>
  <Override PartName="/ppt/media/image85.jpeg" ContentType="image/jpeg"/>
  <Override PartName="/ppt/media/image86.png" ContentType="image/png"/>
  <Override PartName="/ppt/media/image87.png" ContentType="image/png"/>
  <Override PartName="/ppt/media/image88.png" ContentType="image/png"/>
  <Override PartName="/ppt/media/image89.jpeg" ContentType="image/jpeg"/>
  <Override PartName="/ppt/media/image90.png" ContentType="image/png"/>
  <Override PartName="/ppt/media/image91.jpeg" ContentType="image/jpeg"/>
  <Override PartName="/ppt/media/image92.png" ContentType="image/png"/>
  <Override PartName="/ppt/media/image93.jpeg" ContentType="image/jpeg"/>
  <Override PartName="/ppt/media/image94.png" ContentType="image/pn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nl-N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nl-N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nl-N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nl-N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182736B-9AA1-4A29-A05A-3750C9E08680}" type="slidenum">
              <a:rPr b="0" lang="nl-NL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C685E77-EFC1-4C89-809D-C6654264016C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D940C1D-5FB1-4806-B0D1-245232066ADC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956C012-BE7D-44DA-B166-8D7E97537278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38144AF-90B9-4EA1-BE78-9385EF686900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1FCA30D-10B7-43E2-8B97-F74955D71EB4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E5A12A6-9D97-49EF-98DD-E9BB489603E7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674923D-8564-4D48-A400-6BC5109D8506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269635E-FE75-4FD8-997E-713DE15A9483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348E93A-5611-4753-86F0-42CE63C277C7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0D3A4AE-A16F-4C2A-B02E-36F3077C0B07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832D672-7632-42FB-97C4-12E53F2CACD9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EE09812-3CAC-4D1B-AAF6-3BEF45E887B8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BF0108F-BED5-4890-9404-D538E6F0D0CF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B30B26D-A740-42C7-8F8A-3ACC037BE960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4D9ED56-C23E-401D-B7C2-3147A513145F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C63340F-CA1A-4862-8A8B-B473FFCB2C4D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ACA9D45-3005-444C-803D-0E94EC3C9460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C3851B1-4017-49DA-88E7-225CD45EDE8B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8970AD0-929A-4C72-A803-F509D62F084B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F69087E-3AC6-471E-94F6-C5BA4E3C133F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A5683A9-E727-4D30-9ED4-DE3E4C9F482E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3820434-B488-44A2-998B-E4719FBE87A8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7F0E6CD-452C-437D-972E-4263E021868D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03B28F9-A8CB-4401-B0FE-34B278B0BA4C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7F6C877-D8D7-4283-9693-E966E9D58A59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09AA398-E9E5-4FDA-BF1F-81B3FE81DC69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6F6C109-F130-4C9A-883D-55A8F4C09CA6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9E1587B-A97F-4BE7-8495-BDB152A63108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D66BD96-8BC1-4C45-8AFC-B2B38E656EEA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53C6B90-3605-474D-942E-0E1A10196A92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24DE028-1C56-4EB9-89BE-A8ECE1287BCA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68EE8EA-1432-43CA-9183-252A47EE6411}" type="slidenum">
              <a:rPr b="0" lang="nl-NL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nl-NL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Klik om de stijl te bewerken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1109CB4-BF26-40CD-AC9B-400A2E718A50}" type="datetime">
              <a:rPr b="0" lang="nl-N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2-06-22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nl-N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6361031-8896-4A79-9790-D900FADACB9F}" type="slidenum">
              <a:rPr b="0" lang="nl-N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</a:t>
            </a:r>
            <a:endParaRPr b="0" lang="nl-NL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Klik om de stijl te bewerken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LevelKlik om de modelstijlen te bewerken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Tweede niveau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Derde niveau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Vierde niveau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Vijfde niveau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282A359-479C-4D70-9F78-819D9BD066D0}" type="datetime">
              <a:rPr b="0" lang="nl-N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2-06-22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nl-N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0331008-8DC8-4D53-9477-04C3BC973575}" type="slidenum">
              <a:rPr b="0" lang="nl-NL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jpe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jpe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image" Target="../media/image6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jpeg"/><Relationship Id="rId3" Type="http://schemas.openxmlformats.org/officeDocument/2006/relationships/image" Target="../media/image67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jpeg"/><Relationship Id="rId3" Type="http://schemas.openxmlformats.org/officeDocument/2006/relationships/image" Target="../media/image70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jpeg"/><Relationship Id="rId3" Type="http://schemas.openxmlformats.org/officeDocument/2006/relationships/image" Target="../media/image73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7.jpeg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0.jpeg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3.jpeg"/><Relationship Id="rId2" Type="http://schemas.openxmlformats.org/officeDocument/2006/relationships/image" Target="../media/image8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85.jpeg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jpeg"/><Relationship Id="rId3" Type="http://schemas.openxmlformats.org/officeDocument/2006/relationships/image" Target="../media/image90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91.jpeg"/><Relationship Id="rId2" Type="http://schemas.openxmlformats.org/officeDocument/2006/relationships/image" Target="../media/image9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93.jpeg"/><Relationship Id="rId2" Type="http://schemas.openxmlformats.org/officeDocument/2006/relationships/image" Target="../media/image9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097280" y="4079880"/>
            <a:ext cx="10058040" cy="11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TextShape 2"/>
          <p:cNvSpPr txBox="1"/>
          <p:nvPr/>
        </p:nvSpPr>
        <p:spPr>
          <a:xfrm>
            <a:off x="1097280" y="701280"/>
            <a:ext cx="10058040" cy="29390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nl-NL" sz="5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Regelen en beveiligen in DC netten, problemen of kansen?</a:t>
            </a:r>
            <a:r>
              <a:rPr b="0" lang="nl-NL" sz="5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0" lang="nl-NL" sz="5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0" lang="nl-NL" sz="5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Peter van Duijsen</a:t>
            </a:r>
            <a:r>
              <a:rPr b="0" lang="nl-NL" sz="5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0" lang="nl-NL" sz="5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 Hague University of Applied Sciences</a:t>
            </a:r>
            <a:r>
              <a:rPr b="0" lang="nl-NL" sz="5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5" name="Afbeelding 3" descr=""/>
          <p:cNvPicPr/>
          <p:nvPr/>
        </p:nvPicPr>
        <p:blipFill>
          <a:blip r:embed="rId1"/>
          <a:stretch/>
        </p:blipFill>
        <p:spPr>
          <a:xfrm>
            <a:off x="0" y="5587920"/>
            <a:ext cx="12191760" cy="126972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5040000" y="3781800"/>
            <a:ext cx="3168000" cy="126000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3"/>
          <a:stretch/>
        </p:blipFill>
        <p:spPr>
          <a:xfrm>
            <a:off x="299880" y="3672000"/>
            <a:ext cx="4524120" cy="146628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4"/>
          <a:stretch/>
        </p:blipFill>
        <p:spPr>
          <a:xfrm>
            <a:off x="9144000" y="3800160"/>
            <a:ext cx="2590920" cy="1200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Producers and Consumers are directly coupled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6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27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  <p:pic>
        <p:nvPicPr>
          <p:cNvPr id="128" name="" descr=""/>
          <p:cNvPicPr/>
          <p:nvPr/>
        </p:nvPicPr>
        <p:blipFill>
          <a:blip r:embed="rId3"/>
          <a:stretch/>
        </p:blipFill>
        <p:spPr>
          <a:xfrm>
            <a:off x="2016000" y="1909440"/>
            <a:ext cx="7191000" cy="471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Exchange of Drive and Brake Energy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0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  <p:pic>
        <p:nvPicPr>
          <p:cNvPr id="132" name="" descr=""/>
          <p:cNvPicPr/>
          <p:nvPr/>
        </p:nvPicPr>
        <p:blipFill>
          <a:blip r:embed="rId3"/>
          <a:stretch/>
        </p:blipFill>
        <p:spPr>
          <a:xfrm>
            <a:off x="928080" y="1690200"/>
            <a:ext cx="9223920" cy="499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Switching in the DC grid?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838080" y="2664000"/>
            <a:ext cx="9448560" cy="3177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What type of switches do exist,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if they do exist at all?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35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1656000" y="2592000"/>
            <a:ext cx="8719920" cy="3968640"/>
          </a:xfrm>
          <a:prstGeom prst="rect">
            <a:avLst/>
          </a:prstGeom>
          <a:ln>
            <a:noFill/>
          </a:ln>
        </p:spPr>
      </p:pic>
      <p:sp>
        <p:nvSpPr>
          <p:cNvPr id="13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Grid Manager contains multiple Synchronous Buck Converters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838080" y="1825560"/>
            <a:ext cx="944856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power flow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Current Limited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Breaker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Non-Isolated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0" name="Afbeelding 4" descr=""/>
          <p:cNvPicPr/>
          <p:nvPr/>
        </p:nvPicPr>
        <p:blipFill>
          <a:blip r:embed="rId2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41" name="" descr=""/>
          <p:cNvPicPr/>
          <p:nvPr/>
        </p:nvPicPr>
        <p:blipFill>
          <a:blip r:embed="rId3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3566160" y="2664000"/>
            <a:ext cx="7017840" cy="4025520"/>
          </a:xfrm>
          <a:prstGeom prst="rect">
            <a:avLst/>
          </a:prstGeom>
          <a:ln>
            <a:noFill/>
          </a:ln>
        </p:spPr>
      </p:pic>
      <p:sp>
        <p:nvSpPr>
          <p:cNvPr id="1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Dual Active Bridge is Isolated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838080" y="1825560"/>
            <a:ext cx="944856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Bidirectional power flow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Current Limited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Breaker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Isolated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DC transformer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5" name="Afbeelding 4" descr=""/>
          <p:cNvPicPr/>
          <p:nvPr/>
        </p:nvPicPr>
        <p:blipFill>
          <a:blip r:embed="rId2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3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Connecting two DC grid with different voltage levels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8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  <p:pic>
        <p:nvPicPr>
          <p:cNvPr id="150" name="" descr=""/>
          <p:cNvPicPr/>
          <p:nvPr/>
        </p:nvPicPr>
        <p:blipFill>
          <a:blip r:embed="rId3"/>
          <a:stretch/>
        </p:blipFill>
        <p:spPr>
          <a:xfrm>
            <a:off x="4449960" y="1690200"/>
            <a:ext cx="3902040" cy="505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Inrush protection using a Sepic converter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838080" y="1825560"/>
            <a:ext cx="944856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Controlled current flow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Input Impedance is controlled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3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tretch/>
        </p:blipFill>
        <p:spPr>
          <a:xfrm>
            <a:off x="907200" y="2880000"/>
            <a:ext cx="8812800" cy="3674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Switching Inrush protection</a:t>
            </a: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Low side mosfet for inrush protection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7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3"/>
          <a:stretch/>
        </p:blipFill>
        <p:spPr>
          <a:xfrm>
            <a:off x="1144440" y="2265120"/>
            <a:ext cx="8143560" cy="414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DC grid control?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838080" y="1825560"/>
            <a:ext cx="944856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nl-N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Control and Power Congestion Management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nl-NL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 the DC Grid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2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4392000" y="1528560"/>
            <a:ext cx="5472720" cy="5167440"/>
          </a:xfrm>
          <a:prstGeom prst="rect">
            <a:avLst/>
          </a:prstGeom>
          <a:ln>
            <a:noFill/>
          </a:ln>
        </p:spPr>
      </p:pic>
      <p:sp>
        <p:nvSpPr>
          <p:cNvPr id="16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Control the current in a Meshed grid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838080" y="1825560"/>
            <a:ext cx="268992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Nodal voltage defines current flow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DCDC converters have losses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7" name="Afbeelding 4" descr=""/>
          <p:cNvPicPr/>
          <p:nvPr/>
        </p:nvPicPr>
        <p:blipFill>
          <a:blip r:embed="rId2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68" name="" descr=""/>
          <p:cNvPicPr/>
          <p:nvPr/>
        </p:nvPicPr>
        <p:blipFill>
          <a:blip r:embed="rId3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2880000" y="792000"/>
            <a:ext cx="9119520" cy="460800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Contents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838080" y="1825560"/>
            <a:ext cx="944856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DC grid structure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Control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Switching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Protection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Stability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2" name="Afbeelding 4" descr=""/>
          <p:cNvPicPr/>
          <p:nvPr/>
        </p:nvPicPr>
        <p:blipFill>
          <a:blip r:embed="rId2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3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Droop Control regulates in a decentralized grid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838080" y="1825560"/>
            <a:ext cx="391392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Controlled current flow per appliance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Islanding operation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No communication required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1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  <p:pic>
        <p:nvPicPr>
          <p:cNvPr id="173" name="" descr=""/>
          <p:cNvPicPr/>
          <p:nvPr/>
        </p:nvPicPr>
        <p:blipFill>
          <a:blip r:embed="rId3"/>
          <a:stretch/>
        </p:blipFill>
        <p:spPr>
          <a:xfrm>
            <a:off x="5400000" y="1591920"/>
            <a:ext cx="4686120" cy="5032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DC grid selectrivity and protection?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838080" y="1825560"/>
            <a:ext cx="944856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nl-NL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Protection and/or selectivity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nl-NL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 the DC Grid?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76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77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1558440" y="1296000"/>
            <a:ext cx="8521560" cy="5406840"/>
          </a:xfrm>
          <a:prstGeom prst="rect">
            <a:avLst/>
          </a:prstGeom>
          <a:ln>
            <a:noFill/>
          </a:ln>
        </p:spPr>
      </p:pic>
      <p:sp>
        <p:nvSpPr>
          <p:cNvPr id="17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When grounding, the DC grid has to be isolated from the AC grid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0" name="Afbeelding 4" descr=""/>
          <p:cNvPicPr/>
          <p:nvPr/>
        </p:nvPicPr>
        <p:blipFill>
          <a:blip r:embed="rId2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81" name="" descr=""/>
          <p:cNvPicPr/>
          <p:nvPr/>
        </p:nvPicPr>
        <p:blipFill>
          <a:blip r:embed="rId3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" descr=""/>
          <p:cNvPicPr/>
          <p:nvPr/>
        </p:nvPicPr>
        <p:blipFill>
          <a:blip r:embed="rId1"/>
          <a:stretch/>
        </p:blipFill>
        <p:spPr>
          <a:xfrm>
            <a:off x="2736000" y="3168000"/>
            <a:ext cx="7095600" cy="3762000"/>
          </a:xfrm>
          <a:prstGeom prst="rect">
            <a:avLst/>
          </a:prstGeom>
          <a:ln>
            <a:noFill/>
          </a:ln>
        </p:spPr>
      </p:pic>
      <p:sp>
        <p:nvSpPr>
          <p:cNvPr id="18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Grid system?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838080" y="1825560"/>
            <a:ext cx="944856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You can choose an isolated Grid IT to implement earth leakage detection,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but your grid is floating!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85" name="Afbeelding 4" descr=""/>
          <p:cNvPicPr/>
          <p:nvPr/>
        </p:nvPicPr>
        <p:blipFill>
          <a:blip r:embed="rId2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86" name="" descr=""/>
          <p:cNvPicPr/>
          <p:nvPr/>
        </p:nvPicPr>
        <p:blipFill>
          <a:blip r:embed="rId3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2736000" y="3168000"/>
            <a:ext cx="7095600" cy="3762000"/>
          </a:xfrm>
          <a:prstGeom prst="rect">
            <a:avLst/>
          </a:prstGeom>
          <a:ln>
            <a:noFill/>
          </a:ln>
        </p:spPr>
      </p:pic>
      <p:sp>
        <p:nvSpPr>
          <p:cNvPr id="18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Grid system?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838080" y="1825560"/>
            <a:ext cx="944856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You can choose an isolated Grid IT to implement earth leakage detection,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but your grid is floating!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0" name="Afbeelding 4" descr=""/>
          <p:cNvPicPr/>
          <p:nvPr/>
        </p:nvPicPr>
        <p:blipFill>
          <a:blip r:embed="rId2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91" name="" descr=""/>
          <p:cNvPicPr/>
          <p:nvPr/>
        </p:nvPicPr>
        <p:blipFill>
          <a:blip r:embed="rId3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Fuse?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3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  <p:pic>
        <p:nvPicPr>
          <p:cNvPr id="195" name="" descr=""/>
          <p:cNvPicPr/>
          <p:nvPr/>
        </p:nvPicPr>
        <p:blipFill>
          <a:blip r:embed="rId3"/>
          <a:stretch/>
        </p:blipFill>
        <p:spPr>
          <a:xfrm>
            <a:off x="2428920" y="881280"/>
            <a:ext cx="7571880" cy="509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Fuse?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97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98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  <p:pic>
        <p:nvPicPr>
          <p:cNvPr id="199" name="" descr=""/>
          <p:cNvPicPr/>
          <p:nvPr/>
        </p:nvPicPr>
        <p:blipFill>
          <a:blip r:embed="rId3"/>
          <a:stretch/>
        </p:blipFill>
        <p:spPr>
          <a:xfrm>
            <a:off x="2448000" y="1384560"/>
            <a:ext cx="7476840" cy="509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RoCoC Rate of Change of Current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1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202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  <p:pic>
        <p:nvPicPr>
          <p:cNvPr id="203" name="" descr=""/>
          <p:cNvPicPr/>
          <p:nvPr/>
        </p:nvPicPr>
        <p:blipFill>
          <a:blip r:embed="rId3"/>
          <a:stretch/>
        </p:blipFill>
        <p:spPr>
          <a:xfrm>
            <a:off x="3744000" y="1512000"/>
            <a:ext cx="4464000" cy="528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DC grid stability?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5" name="TextShape 2"/>
          <p:cNvSpPr txBox="1"/>
          <p:nvPr/>
        </p:nvSpPr>
        <p:spPr>
          <a:xfrm>
            <a:off x="838080" y="2520000"/>
            <a:ext cx="9448560" cy="3322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How to predict and ensure stability in the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DC Grid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06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207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Static stability depends in Droop Control Characteristics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838080" y="1825560"/>
            <a:ext cx="944856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Droop characteristic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per appliance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Low Bandwidth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Stand alone operation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0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211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  <p:pic>
        <p:nvPicPr>
          <p:cNvPr id="212" name="" descr=""/>
          <p:cNvPicPr/>
          <p:nvPr/>
        </p:nvPicPr>
        <p:blipFill>
          <a:blip r:embed="rId3"/>
          <a:stretch/>
        </p:blipFill>
        <p:spPr>
          <a:xfrm>
            <a:off x="5184000" y="1456560"/>
            <a:ext cx="4209120" cy="516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DC grid structure?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838080" y="1825560"/>
            <a:ext cx="944856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nl-NL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</a:t>
            </a:r>
            <a:r>
              <a:rPr b="0" lang="nl-NL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Structure of the DC Grid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6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3672000" y="1872000"/>
            <a:ext cx="6408000" cy="4135320"/>
          </a:xfrm>
          <a:prstGeom prst="rect">
            <a:avLst/>
          </a:prstGeom>
          <a:ln>
            <a:noFill/>
          </a:ln>
        </p:spPr>
      </p:pic>
      <p:sp>
        <p:nvSpPr>
          <p:cNvPr id="21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Dynamic stability depends on input and output impedance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838080" y="1825560"/>
            <a:ext cx="304992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Zout &lt; Zin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Middlebrooks Stability Criterion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16" name="Afbeelding 4" descr=""/>
          <p:cNvPicPr/>
          <p:nvPr/>
        </p:nvPicPr>
        <p:blipFill>
          <a:blip r:embed="rId2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217" name="" descr=""/>
          <p:cNvPicPr/>
          <p:nvPr/>
        </p:nvPicPr>
        <p:blipFill>
          <a:blip r:embed="rId3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DC Grid: Protect or Control?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838080" y="1825560"/>
            <a:ext cx="944856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Centralized or Decentralized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Control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Protection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Stability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0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221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  <p:sp>
        <p:nvSpPr>
          <p:cNvPr id="222" name="TextShape 3"/>
          <p:cNvSpPr txBox="1"/>
          <p:nvPr/>
        </p:nvSpPr>
        <p:spPr>
          <a:xfrm>
            <a:off x="716760" y="4608000"/>
            <a:ext cx="8643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Thanks for your attention!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Conclusion: DC Grid: Protect or Control?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838080" y="1825560"/>
            <a:ext cx="4561920" cy="22784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Centralized or Decentralized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Control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Protection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Stability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5" name="Afbeelding 4" descr=""/>
          <p:cNvPicPr/>
          <p:nvPr/>
        </p:nvPicPr>
        <p:blipFill>
          <a:blip r:embed="rId1"/>
          <a:stretch/>
        </p:blipFill>
        <p:spPr>
          <a:xfrm>
            <a:off x="0" y="5587920"/>
            <a:ext cx="12191760" cy="1269720"/>
          </a:xfrm>
          <a:prstGeom prst="rect">
            <a:avLst/>
          </a:prstGeom>
          <a:ln>
            <a:noFill/>
          </a:ln>
        </p:spPr>
      </p:pic>
      <p:sp>
        <p:nvSpPr>
          <p:cNvPr id="226" name="TextShape 3"/>
          <p:cNvSpPr txBox="1"/>
          <p:nvPr/>
        </p:nvSpPr>
        <p:spPr>
          <a:xfrm>
            <a:off x="144000" y="4032000"/>
            <a:ext cx="1204812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Thanks for your attention!         www.dc-lab.org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27" name="" descr=""/>
          <p:cNvPicPr/>
          <p:nvPr/>
        </p:nvPicPr>
        <p:blipFill>
          <a:blip r:embed="rId2"/>
          <a:stretch/>
        </p:blipFill>
        <p:spPr>
          <a:xfrm>
            <a:off x="5402160" y="1584000"/>
            <a:ext cx="6189840" cy="2462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Why</a:t>
            </a:r>
            <a:r>
              <a:rPr b="1" lang="nl-N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do we need a DC Grid?</a:t>
            </a:r>
            <a:r>
              <a:rPr b="1" lang="nl-N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nl-NL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Lower losses is not the reason why we choose DC!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9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3"/>
          <a:stretch/>
        </p:blipFill>
        <p:spPr>
          <a:xfrm>
            <a:off x="2286360" y="1816200"/>
            <a:ext cx="7793640" cy="4447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136080" y="1488240"/>
            <a:ext cx="10663920" cy="4530600"/>
          </a:xfrm>
          <a:prstGeom prst="rect">
            <a:avLst/>
          </a:prstGeom>
          <a:ln>
            <a:noFill/>
          </a:ln>
        </p:spPr>
      </p:pic>
      <p:sp>
        <p:nvSpPr>
          <p:cNvPr id="1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It is not about optimizing components</a:t>
            </a: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It is optimizing the system!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4" name="Afbeelding 4" descr=""/>
          <p:cNvPicPr/>
          <p:nvPr/>
        </p:nvPicPr>
        <p:blipFill>
          <a:blip r:embed="rId2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3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3168000" y="792000"/>
            <a:ext cx="7286400" cy="5381280"/>
          </a:xfrm>
          <a:prstGeom prst="rect">
            <a:avLst/>
          </a:prstGeom>
          <a:ln>
            <a:noFill/>
          </a:ln>
        </p:spPr>
      </p:pic>
      <p:sp>
        <p:nvSpPr>
          <p:cNvPr id="10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Which grid to choose?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838080" y="1825560"/>
            <a:ext cx="944856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Centralized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Decentralized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9" name="Afbeelding 4" descr=""/>
          <p:cNvPicPr/>
          <p:nvPr/>
        </p:nvPicPr>
        <p:blipFill>
          <a:blip r:embed="rId2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3816000" y="2088000"/>
            <a:ext cx="7128000" cy="3884040"/>
          </a:xfrm>
          <a:prstGeom prst="rect">
            <a:avLst/>
          </a:prstGeom>
          <a:ln>
            <a:noFill/>
          </a:ln>
        </p:spPr>
      </p:pic>
      <p:sp>
        <p:nvSpPr>
          <p:cNvPr id="11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Centralized DC Grid with Grid Manager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838080" y="1825560"/>
            <a:ext cx="944856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All control in one device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Control of Power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Breaker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Inrush limiter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4" name="Afbeelding 4" descr=""/>
          <p:cNvPicPr/>
          <p:nvPr/>
        </p:nvPicPr>
        <p:blipFill>
          <a:blip r:embed="rId2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3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Decentralized DC Grid with Droop Control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838080" y="1825560"/>
            <a:ext cx="9448560" cy="4016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Droop control per appliance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DCDC converter per appliance</a:t>
            </a:r>
            <a:endParaRPr b="0" lang="nl-NL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8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5760000" y="360"/>
            <a:ext cx="425484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nl-NL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Connection to existing AC Grid?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2" name="Afbeelding 4" descr=""/>
          <p:cNvPicPr/>
          <p:nvPr/>
        </p:nvPicPr>
        <p:blipFill>
          <a:blip r:embed="rId1"/>
          <a:stretch/>
        </p:blipFill>
        <p:spPr>
          <a:xfrm>
            <a:off x="10274400" y="5842080"/>
            <a:ext cx="1928880" cy="101556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2"/>
          <a:stretch/>
        </p:blipFill>
        <p:spPr>
          <a:xfrm>
            <a:off x="10286640" y="5084280"/>
            <a:ext cx="1904400" cy="757440"/>
          </a:xfrm>
          <a:prstGeom prst="rect">
            <a:avLst/>
          </a:prstGeom>
          <a:ln>
            <a:noFill/>
          </a:ln>
        </p:spPr>
      </p:pic>
      <p:pic>
        <p:nvPicPr>
          <p:cNvPr id="124" name="" descr=""/>
          <p:cNvPicPr/>
          <p:nvPr/>
        </p:nvPicPr>
        <p:blipFill>
          <a:blip r:embed="rId3"/>
          <a:stretch/>
        </p:blipFill>
        <p:spPr>
          <a:xfrm>
            <a:off x="928080" y="1760040"/>
            <a:ext cx="9223920" cy="4575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Application>LibreOffice/5.2.3.3$Windows_x86 LibreOffice_project/d54a8868f08a7b39642414cf2c8ef2f228f780cf</Application>
  <Words>68</Words>
  <Paragraphs>14</Paragraphs>
  <Company>FHI, federatie van technologiebranches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2017-08-29T11:22:02Z</dcterms:created>
  <dc:creator>Mariska Mondria</dc:creator>
  <dc:description/>
  <dc:language>nl-NL</dc:language>
  <cp:lastModifiedBy/>
  <dcterms:modified xsi:type="dcterms:W3CDTF">2022-06-02T12:57:02Z</dcterms:modified>
  <cp:revision>44</cp:revision>
  <dc:subject/>
  <dc:title>Voedselveiligheid en Hygiëne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FHI, federatie van technologiebranches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Breedbeeld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</vt:i4>
  </property>
</Properties>
</file>